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custDataLst>
    <p:tags r:id="rId7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EFCB6"/>
    <a:srgbClr val="006600"/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6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CEB81-2203-499D-A577-DB2B2F722478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CBF5F-57D8-4121-B48C-1269A28BD83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68944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CBF5F-57D8-4121-B48C-1269A28BD839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CBF5F-57D8-4121-B48C-1269A28BD839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CBF5F-57D8-4121-B48C-1269A28BD839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348E5-7C68-4390-BFD8-D3047B6664BE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85859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84228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9613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4415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400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57503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3856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2164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478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68114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4573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6EA10-0FAA-4D06-B29F-C58D1590B8A2}" type="datetimeFigureOut">
              <a:rPr lang="fr-FR" smtClean="0"/>
              <a:pPr/>
              <a:t>04/05/2012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00258-08D3-48A6-920C-30E2436C870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8651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tkltrading.co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trading-formation.com/techniques-gagnantes-en-day-trading/" TargetMode="External"/><Relationship Id="rId7" Type="http://schemas.openxmlformats.org/officeDocument/2006/relationships/hyperlink" Target="http://www.trading-formation.com/temoignag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trading-formation.com/master-tkl-silver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://www.trading-formation.com/perfectionnement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en arc 7"/>
          <p:cNvCxnSpPr/>
          <p:nvPr/>
        </p:nvCxnSpPr>
        <p:spPr>
          <a:xfrm>
            <a:off x="0" y="1772816"/>
            <a:ext cx="9144000" cy="1008112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-17264" y="1623616"/>
            <a:ext cx="9144000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3207792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-17264" y="2636912"/>
            <a:ext cx="9161264" cy="936104"/>
          </a:xfrm>
          <a:prstGeom prst="ellipse">
            <a:avLst/>
          </a:prstGeom>
          <a:ln>
            <a:solidFill>
              <a:srgbClr val="0033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0" y="3104964"/>
            <a:ext cx="91267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971600" y="4870901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« Plan de Trading pour opérer avec succès </a:t>
            </a:r>
          </a:p>
          <a:p>
            <a:pPr algn="ctr"/>
            <a:r>
              <a:rPr lang="fr-FR" b="1" dirty="0" smtClean="0"/>
              <a:t>en Day trading et en </a:t>
            </a:r>
            <a:r>
              <a:rPr lang="fr-FR" b="1" dirty="0" err="1" smtClean="0"/>
              <a:t>Scalping</a:t>
            </a:r>
            <a:r>
              <a:rPr lang="fr-FR" b="1" dirty="0" smtClean="0"/>
              <a:t> »</a:t>
            </a:r>
            <a:endParaRPr lang="fr-FR" b="1" dirty="0"/>
          </a:p>
        </p:txBody>
      </p:sp>
      <p:pic>
        <p:nvPicPr>
          <p:cNvPr id="16" name="Picture 2" descr="C:\Users\TKL\Downloads\2011-02-06_200745_logo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347864" y="6165304"/>
            <a:ext cx="2786059" cy="476671"/>
          </a:xfrm>
          <a:prstGeom prst="rect">
            <a:avLst/>
          </a:prstGeom>
          <a:noFill/>
        </p:spPr>
      </p:pic>
      <p:sp>
        <p:nvSpPr>
          <p:cNvPr id="17" name="Rectangle à coins arrondis 16"/>
          <p:cNvSpPr/>
          <p:nvPr/>
        </p:nvSpPr>
        <p:spPr>
          <a:xfrm>
            <a:off x="3131840" y="2420888"/>
            <a:ext cx="3024336" cy="2232248"/>
          </a:xfrm>
          <a:prstGeom prst="roundRect">
            <a:avLst/>
          </a:prstGeom>
          <a:pattFill prst="pct90">
            <a:fgClr>
              <a:srgbClr val="008000"/>
            </a:fgClr>
            <a:bgClr>
              <a:schemeClr val="bg1"/>
            </a:bgClr>
          </a:pattFill>
          <a:ln>
            <a:solidFill>
              <a:srgbClr val="003300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TECHNIQUES GAGNANTES EN DAY TRADING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xmlns="" val="234935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300342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-180528" y="1772816"/>
            <a:ext cx="9324528" cy="678490"/>
          </a:xfrm>
          <a:prstGeom prst="ellipse">
            <a:avLst/>
          </a:prstGeom>
          <a:ln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61564" y="2824714"/>
            <a:ext cx="2322204" cy="3343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b="1" dirty="0">
                <a:solidFill>
                  <a:srgbClr val="003300"/>
                </a:solidFill>
                <a:ea typeface="Calibri"/>
                <a:cs typeface="Calibri,Bold"/>
              </a:rPr>
              <a:t>Présentation de la formation :</a:t>
            </a:r>
            <a:endParaRPr lang="fr-FR" sz="1200" b="1" dirty="0">
              <a:solidFill>
                <a:srgbClr val="00330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000" dirty="0" smtClean="0"/>
              <a:t>Le Day Trading requiert de la part du trader sang-froid et rigueur. Une bonne méthodologie ainsi qu'une excellente discipline sont indispensables. En effet, si les gains peuvent être conséquents le risque de ruine n'est pas négligeable.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000" dirty="0" smtClean="0"/>
              <a:t>Cette formation intensive et de haut niveau vous permettra de maîtriser les techniques les plus performantes du trading </a:t>
            </a:r>
            <a:r>
              <a:rPr lang="fr-FR" sz="1000" dirty="0" err="1" smtClean="0"/>
              <a:t>intraday</a:t>
            </a:r>
            <a:r>
              <a:rPr lang="fr-FR" sz="1000" dirty="0" smtClean="0"/>
              <a:t> sur actions, futures mais également sur devises.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000" dirty="0" smtClean="0"/>
              <a:t>Ce séminaire en ligne est sans doute la formation la plus solide et la plus complète dans le domaine du Day Trading. 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296404" y="3068960"/>
            <a:ext cx="1827324" cy="0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2915816" y="2852936"/>
            <a:ext cx="2123728" cy="0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14608" y="1916832"/>
            <a:ext cx="108920" cy="150781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2878904" y="1772816"/>
            <a:ext cx="108920" cy="150781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012160" y="2849210"/>
            <a:ext cx="2880320" cy="356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000" b="1" dirty="0"/>
              <a:t>La tactique ou l'art de mettre en application sa stratégie sa stratégie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17"/>
            </a:pPr>
            <a:r>
              <a:rPr lang="fr-FR" sz="1000" dirty="0"/>
              <a:t>Introduction à la tactique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17"/>
            </a:pPr>
            <a:r>
              <a:rPr lang="fr-FR" sz="1000" dirty="0"/>
              <a:t>Tactiques dédiées à l’ouverture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17"/>
            </a:pPr>
            <a:r>
              <a:rPr lang="fr-FR" sz="1000" dirty="0"/>
              <a:t>Tactiques dans un marché directionnel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17"/>
            </a:pPr>
            <a:r>
              <a:rPr lang="fr-FR" sz="1000" dirty="0"/>
              <a:t>Tactiques dans un marché correctif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17"/>
            </a:pPr>
            <a:r>
              <a:rPr lang="fr-FR" sz="1000" dirty="0"/>
              <a:t>Tactiques dans un marché indécis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000" b="1" dirty="0" err="1"/>
              <a:t>Scalping</a:t>
            </a:r>
            <a:r>
              <a:rPr lang="fr-FR" sz="1000" b="1" dirty="0"/>
              <a:t> et passage d’ordres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22"/>
            </a:pPr>
            <a:r>
              <a:rPr lang="fr-FR" sz="1000" dirty="0"/>
              <a:t>Initiation au carnet d’ordres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22"/>
            </a:pPr>
            <a:r>
              <a:rPr lang="fr-FR" sz="1000" dirty="0"/>
              <a:t>Placer un ordre de manière optimale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22"/>
            </a:pPr>
            <a:r>
              <a:rPr lang="fr-FR" sz="1000" dirty="0"/>
              <a:t>Tape </a:t>
            </a:r>
            <a:r>
              <a:rPr lang="fr-FR" sz="1000" dirty="0" err="1"/>
              <a:t>reading</a:t>
            </a:r>
            <a:r>
              <a:rPr lang="fr-FR" sz="1000" dirty="0"/>
              <a:t> : décrypter et interpréter les ordres des traders institutionnels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000" b="1" dirty="0"/>
              <a:t>La préparation ou comment tout mettre en place pour être opérationnel </a:t>
            </a:r>
            <a:r>
              <a:rPr lang="fr-FR" sz="1000" b="1" dirty="0" smtClean="0"/>
              <a:t>sur </a:t>
            </a:r>
            <a:r>
              <a:rPr lang="fr-FR" sz="1000" b="1" dirty="0"/>
              <a:t>les marchés</a:t>
            </a:r>
            <a:r>
              <a:rPr lang="fr-FR" sz="1000" dirty="0"/>
              <a:t>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25"/>
            </a:pPr>
            <a:r>
              <a:rPr lang="fr-FR" sz="1000" dirty="0"/>
              <a:t>Stratégies pour la séance de </a:t>
            </a:r>
            <a:r>
              <a:rPr lang="fr-FR" sz="1000" dirty="0" err="1"/>
              <a:t>Trading</a:t>
            </a:r>
            <a:r>
              <a:rPr lang="fr-FR" sz="1000" dirty="0"/>
              <a:t>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25"/>
            </a:pPr>
            <a:r>
              <a:rPr lang="fr-FR" sz="1000" dirty="0"/>
              <a:t>La psychologie du </a:t>
            </a:r>
            <a:r>
              <a:rPr lang="fr-FR" sz="1000" dirty="0" smtClean="0"/>
              <a:t>Day </a:t>
            </a:r>
            <a:r>
              <a:rPr lang="fr-FR" sz="1000" dirty="0"/>
              <a:t>trading </a:t>
            </a:r>
            <a:endParaRPr lang="fr-FR" sz="900" dirty="0"/>
          </a:p>
        </p:txBody>
      </p:sp>
      <p:sp>
        <p:nvSpPr>
          <p:cNvPr id="13" name="ZoneTexte 12"/>
          <p:cNvSpPr txBox="1"/>
          <p:nvPr/>
        </p:nvSpPr>
        <p:spPr>
          <a:xfrm>
            <a:off x="0" y="2132856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</p:txBody>
      </p:sp>
      <p:cxnSp>
        <p:nvCxnSpPr>
          <p:cNvPr id="17" name="Connecteur droit 16"/>
          <p:cNvCxnSpPr/>
          <p:nvPr/>
        </p:nvCxnSpPr>
        <p:spPr>
          <a:xfrm>
            <a:off x="2915816" y="1849328"/>
            <a:ext cx="0" cy="715576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stCxn id="21" idx="2"/>
          </p:cNvCxnSpPr>
          <p:nvPr/>
        </p:nvCxnSpPr>
        <p:spPr>
          <a:xfrm>
            <a:off x="269068" y="2067613"/>
            <a:ext cx="1416" cy="707836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6084168" y="2852936"/>
            <a:ext cx="2520280" cy="0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843808" y="2564904"/>
            <a:ext cx="2952328" cy="4180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b="1" dirty="0" smtClean="0">
                <a:solidFill>
                  <a:srgbClr val="003300"/>
                </a:solidFill>
                <a:ea typeface="Calibri"/>
                <a:cs typeface="Times New Roman"/>
              </a:rPr>
              <a:t>Programme :</a:t>
            </a:r>
            <a:endParaRPr lang="fr-FR" sz="1200" b="1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000" b="1" dirty="0"/>
              <a:t>La boite à outils du </a:t>
            </a:r>
            <a:r>
              <a:rPr lang="fr-FR" sz="1000" b="1" dirty="0" smtClean="0"/>
              <a:t>Day </a:t>
            </a:r>
            <a:r>
              <a:rPr lang="fr-FR" sz="1000" b="1" dirty="0"/>
              <a:t>trader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fr-FR" sz="1000" dirty="0"/>
              <a:t>Introduction générale au </a:t>
            </a:r>
            <a:r>
              <a:rPr lang="fr-FR" sz="1000" dirty="0" smtClean="0"/>
              <a:t>Day Trading </a:t>
            </a:r>
            <a:endParaRPr lang="fr-FR" sz="1000" dirty="0"/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fr-FR" sz="1000" dirty="0"/>
              <a:t>Les principales statistiques économiques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fr-FR" sz="1000" dirty="0"/>
              <a:t>Logique des prix et volumes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fr-FR" sz="1000" dirty="0"/>
              <a:t>Les bougies japonaises, un outil puissant pour optimiser son timing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fr-FR" sz="1000" dirty="0"/>
              <a:t>Supports et résistances en </a:t>
            </a:r>
            <a:r>
              <a:rPr lang="fr-FR" sz="1000" dirty="0" smtClean="0"/>
              <a:t>Day </a:t>
            </a:r>
            <a:r>
              <a:rPr lang="fr-FR" sz="1000" dirty="0"/>
              <a:t>Trading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fr-FR" sz="1000" dirty="0"/>
              <a:t>Les indicateurs techniques en </a:t>
            </a:r>
            <a:r>
              <a:rPr lang="fr-FR" sz="1000" dirty="0" smtClean="0"/>
              <a:t>Day Trading </a:t>
            </a:r>
            <a:endParaRPr lang="fr-FR" sz="1000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000" b="1" dirty="0"/>
              <a:t>Développer un Système de </a:t>
            </a:r>
            <a:r>
              <a:rPr lang="fr-FR" sz="1000" b="1" dirty="0" err="1"/>
              <a:t>Trading</a:t>
            </a:r>
            <a:r>
              <a:rPr lang="fr-FR" sz="1000" b="1" dirty="0"/>
              <a:t> complet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Déterminez la tendance du marché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Analyse du marché en UT multiples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Application concrète du triptyque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Déterminer le type de marché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Que font les institutionnels ?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Le Money management, la clé de la survie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Introduction au placement des stops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L’art de placer un stop performant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fr-FR" sz="1000" dirty="0"/>
              <a:t>Déterminer la taille optimale d'une position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7"/>
            </a:pPr>
            <a:r>
              <a:rPr lang="fr-FR" sz="1000" dirty="0"/>
              <a:t>Gérer une position de manière efficace </a:t>
            </a:r>
            <a:endParaRPr lang="fr-FR" sz="1000" dirty="0">
              <a:solidFill>
                <a:srgbClr val="0033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678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916832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0" y="1412776"/>
            <a:ext cx="9144000" cy="1008112"/>
          </a:xfrm>
          <a:prstGeom prst="ellipse">
            <a:avLst/>
          </a:prstGeom>
          <a:ln>
            <a:solidFill>
              <a:srgbClr val="0033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-3696" y="1967838"/>
            <a:ext cx="9144000" cy="11521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44416" y="2293401"/>
            <a:ext cx="2339351" cy="3366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fr-FR" sz="1000" b="1" dirty="0" smtClean="0">
                <a:solidFill>
                  <a:srgbClr val="003300"/>
                </a:solidFill>
                <a:ea typeface="Calibri"/>
                <a:cs typeface="Times New Roman"/>
              </a:rPr>
              <a:t>     A LA FIN DU SEMINAIRE :</a:t>
            </a:r>
          </a:p>
          <a:p>
            <a:pPr marL="171450" lvl="0" indent="-1714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endParaRPr lang="fr-FR" sz="1000" b="1" dirty="0">
              <a:solidFill>
                <a:srgbClr val="003300"/>
              </a:solidFill>
              <a:cs typeface="Times New Roman"/>
            </a:endParaRPr>
          </a:p>
          <a:p>
            <a:pPr marL="171450" lvl="0" indent="-1714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fr-FR" sz="1100" dirty="0" smtClean="0"/>
              <a:t>Vous </a:t>
            </a:r>
            <a:r>
              <a:rPr lang="fr-FR" sz="1100" dirty="0"/>
              <a:t>augmenterez </a:t>
            </a:r>
            <a:r>
              <a:rPr lang="fr-FR" sz="1100" dirty="0" smtClean="0"/>
              <a:t>nettement vos </a:t>
            </a:r>
            <a:r>
              <a:rPr lang="fr-FR" sz="1100" dirty="0"/>
              <a:t>chances de succès en </a:t>
            </a:r>
            <a:r>
              <a:rPr lang="fr-FR" sz="1100" dirty="0" err="1"/>
              <a:t>day</a:t>
            </a:r>
            <a:r>
              <a:rPr lang="fr-FR" sz="1100" dirty="0"/>
              <a:t> trading </a:t>
            </a:r>
          </a:p>
          <a:p>
            <a:pPr marL="171450" lvl="0" indent="-1714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fr-FR" sz="1100" dirty="0"/>
              <a:t>Vous apprendrez les techniques les plus performantes </a:t>
            </a:r>
            <a:r>
              <a:rPr lang="fr-FR" sz="1100" dirty="0" smtClean="0"/>
              <a:t>à </a:t>
            </a:r>
            <a:r>
              <a:rPr lang="fr-FR" sz="1100" dirty="0"/>
              <a:t>court terme. </a:t>
            </a:r>
          </a:p>
          <a:p>
            <a:pPr marL="171450" lvl="0" indent="-1714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fr-FR" sz="1100" dirty="0"/>
              <a:t>Vous saurez faire la différence entre les journées volatiles et celles où il est préférable de ne pas se positionner. </a:t>
            </a:r>
          </a:p>
          <a:p>
            <a:pPr marL="171450" lvl="0" indent="-1714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fr-FR" sz="1100" dirty="0"/>
              <a:t>Vous optimiserez la gestion de vos positions et vous </a:t>
            </a:r>
            <a:r>
              <a:rPr lang="fr-FR" sz="1100" dirty="0" smtClean="0"/>
              <a:t>contrôlerez de </a:t>
            </a:r>
            <a:r>
              <a:rPr lang="fr-FR" sz="1100" dirty="0"/>
              <a:t>manière rigoureuse votre risque. </a:t>
            </a:r>
          </a:p>
          <a:p>
            <a:pPr marL="171450" lvl="0" indent="-171450"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lang="fr-FR" sz="1100" dirty="0"/>
              <a:t>Vous développerez un système de trading performant à court terme et collant à votre personnalité</a:t>
            </a:r>
            <a:r>
              <a:rPr lang="fr-FR" sz="1100" dirty="0" smtClean="0"/>
              <a:t>.</a:t>
            </a:r>
            <a:endParaRPr lang="fr-FR" sz="900" b="1" dirty="0" smtClean="0">
              <a:solidFill>
                <a:srgbClr val="003300"/>
              </a:solidFill>
              <a:ea typeface="Calibri"/>
              <a:cs typeface="Times New Roman"/>
            </a:endParaRPr>
          </a:p>
        </p:txBody>
      </p:sp>
      <p:cxnSp>
        <p:nvCxnSpPr>
          <p:cNvPr id="14" name="Connecteur droit 13"/>
          <p:cNvCxnSpPr/>
          <p:nvPr/>
        </p:nvCxnSpPr>
        <p:spPr>
          <a:xfrm>
            <a:off x="353324" y="2564904"/>
            <a:ext cx="1728192" cy="0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2699792" y="1575141"/>
            <a:ext cx="0" cy="1200488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607749" y="2775629"/>
            <a:ext cx="2324291" cy="251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100" b="1" dirty="0" smtClean="0">
                <a:solidFill>
                  <a:srgbClr val="003300"/>
                </a:solidFill>
                <a:ea typeface="Calibri"/>
                <a:cs typeface="Times New Roman"/>
              </a:rPr>
              <a:t>ATOUTS DU SEMINAIRE :</a:t>
            </a:r>
            <a:endParaRPr lang="fr-FR" sz="1100" dirty="0" smtClean="0">
              <a:solidFill>
                <a:srgbClr val="00330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 smtClean="0">
                <a:ea typeface="Calibri"/>
                <a:cs typeface="Times New Roman"/>
              </a:rPr>
              <a:t>Séminaire conçu et développé par </a:t>
            </a:r>
            <a:r>
              <a:rPr lang="fr-FR" sz="1100" b="1" dirty="0" err="1" smtClean="0">
                <a:ea typeface="Calibri"/>
                <a:cs typeface="Times New Roman"/>
              </a:rPr>
              <a:t>Thami</a:t>
            </a:r>
            <a:r>
              <a:rPr lang="fr-FR" sz="1100" b="1" dirty="0" smtClean="0">
                <a:ea typeface="Calibri"/>
                <a:cs typeface="Times New Roman"/>
              </a:rPr>
              <a:t> Kabbaj</a:t>
            </a:r>
            <a:r>
              <a:rPr lang="fr-FR" sz="1100" dirty="0" smtClean="0">
                <a:ea typeface="Calibri"/>
                <a:cs typeface="Times New Roman"/>
              </a:rPr>
              <a:t> l’un des meilleurs spécialistes en analyse technique, agrégé d’économie, Trophée d’or de l’analyse technique et auteur de plusieurs ouvrages de référence dans les salles de marché dont « </a:t>
            </a:r>
            <a:r>
              <a:rPr lang="fr-FR" sz="1100" b="1" dirty="0" smtClean="0">
                <a:ea typeface="Calibri"/>
                <a:cs typeface="Times New Roman"/>
              </a:rPr>
              <a:t>L’art du </a:t>
            </a:r>
            <a:r>
              <a:rPr lang="fr-FR" sz="1100" b="1" dirty="0" err="1" smtClean="0">
                <a:ea typeface="Calibri"/>
                <a:cs typeface="Times New Roman"/>
              </a:rPr>
              <a:t>Trading</a:t>
            </a:r>
            <a:r>
              <a:rPr lang="fr-FR" sz="1100" dirty="0" smtClean="0">
                <a:ea typeface="Calibri"/>
                <a:cs typeface="Times New Roman"/>
              </a:rPr>
              <a:t> ».  </a:t>
            </a:r>
          </a:p>
          <a:p>
            <a:pPr marL="228600" indent="-228600" algn="just">
              <a:lnSpc>
                <a:spcPct val="100000"/>
              </a:lnSpc>
              <a:spcAft>
                <a:spcPts val="0"/>
              </a:spcAft>
            </a:pPr>
            <a:endParaRPr lang="fr-FR" sz="900" dirty="0">
              <a:ea typeface="Calibri"/>
              <a:cs typeface="Times New Roman"/>
            </a:endParaRPr>
          </a:p>
          <a:p>
            <a:endParaRPr lang="fr-FR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2699792" y="3068960"/>
            <a:ext cx="2016224" cy="0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5273374" y="1452835"/>
            <a:ext cx="8376" cy="204817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5207698" y="3501008"/>
            <a:ext cx="202859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100" b="1" dirty="0" smtClean="0">
                <a:solidFill>
                  <a:srgbClr val="003300"/>
                </a:solidFill>
                <a:ea typeface="Calibri"/>
                <a:cs typeface="Times New Roman"/>
              </a:rPr>
              <a:t>CONSEILLE AUX :</a:t>
            </a:r>
            <a:endParaRPr lang="fr-FR" sz="1100" b="0" dirty="0" smtClean="0">
              <a:solidFill>
                <a:srgbClr val="003300"/>
              </a:solidFill>
              <a:ea typeface="Calibri"/>
              <a:cs typeface="Times New Roman"/>
            </a:endParaRP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Traders juniors </a:t>
            </a: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Traders expérimentés </a:t>
            </a: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Sales / Brokers </a:t>
            </a: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Gérants de portefeuille</a:t>
            </a: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Trésoriers d’entreprise</a:t>
            </a: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Analystes financiers</a:t>
            </a: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Economistes de marché</a:t>
            </a: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Directions financières et des risques</a:t>
            </a:r>
          </a:p>
          <a:p>
            <a:pPr marL="228600" indent="-228600" algn="just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dk1"/>
                </a:solidFill>
              </a:rPr>
              <a:t>Investisseurs institutionnels</a:t>
            </a:r>
          </a:p>
          <a:p>
            <a:endParaRPr lang="fr-FR" sz="900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5293752" y="3717032"/>
            <a:ext cx="1366480" cy="0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7471388" y="1531888"/>
            <a:ext cx="52940" cy="374162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428956" y="5273510"/>
            <a:ext cx="13681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100" b="1" dirty="0" smtClean="0">
                <a:solidFill>
                  <a:srgbClr val="003300"/>
                </a:solidFill>
                <a:ea typeface="Calibri"/>
                <a:cs typeface="Times New Roman"/>
              </a:rPr>
              <a:t>TARIFS </a:t>
            </a:r>
            <a:r>
              <a:rPr lang="fr-FR" sz="1100" b="1" dirty="0" smtClean="0">
                <a:solidFill>
                  <a:srgbClr val="003300"/>
                </a:solidFill>
                <a:latin typeface="+mn-lt"/>
                <a:ea typeface="Calibri"/>
                <a:cs typeface="Times New Roman"/>
              </a:rPr>
              <a:t> : </a:t>
            </a:r>
          </a:p>
          <a:p>
            <a:r>
              <a:rPr lang="fr-FR" sz="1100" b="1" dirty="0" smtClean="0">
                <a:latin typeface="+mn-lt"/>
                <a:ea typeface="Calibri"/>
                <a:cs typeface="Times New Roman"/>
              </a:rPr>
              <a:t>Particuliers</a:t>
            </a:r>
            <a:r>
              <a:rPr lang="fr-FR" sz="1100" b="1" baseline="0" dirty="0" smtClean="0">
                <a:latin typeface="+mn-lt"/>
                <a:ea typeface="Calibri"/>
                <a:cs typeface="Times New Roman"/>
              </a:rPr>
              <a:t> : </a:t>
            </a:r>
            <a:r>
              <a:rPr lang="fr-FR" sz="1100" b="1" dirty="0" smtClean="0">
                <a:ea typeface="Calibri"/>
                <a:cs typeface="Times New Roman"/>
              </a:rPr>
              <a:t>8</a:t>
            </a:r>
            <a:r>
              <a:rPr lang="fr-FR" sz="1100" b="1" dirty="0" smtClean="0">
                <a:latin typeface="+mn-lt"/>
                <a:ea typeface="Calibri"/>
                <a:cs typeface="Times New Roman"/>
              </a:rPr>
              <a:t>99 € </a:t>
            </a:r>
            <a:endParaRPr lang="fr-FR" sz="1100" dirty="0" smtClean="0">
              <a:latin typeface="+mn-lt"/>
              <a:ea typeface="Calibri"/>
              <a:cs typeface="Times New Roman"/>
            </a:endParaRPr>
          </a:p>
          <a:p>
            <a:r>
              <a:rPr lang="fr-FR" sz="1100" b="1" dirty="0" smtClean="0">
                <a:latin typeface="+mn-lt"/>
                <a:ea typeface="Calibri"/>
                <a:cs typeface="Times New Roman"/>
              </a:rPr>
              <a:t>Entreprises :</a:t>
            </a:r>
            <a:r>
              <a:rPr lang="fr-FR" sz="1100" dirty="0" smtClean="0">
                <a:latin typeface="+mn-lt"/>
                <a:ea typeface="Calibri"/>
                <a:cs typeface="Times New Roman"/>
              </a:rPr>
              <a:t> </a:t>
            </a:r>
            <a:r>
              <a:rPr lang="fr-FR" sz="1100" b="1" dirty="0" smtClean="0">
                <a:ea typeface="Calibri"/>
                <a:cs typeface="Times New Roman"/>
              </a:rPr>
              <a:t>12</a:t>
            </a:r>
            <a:r>
              <a:rPr lang="fr-FR" sz="1100" b="1" dirty="0" smtClean="0">
                <a:latin typeface="+mn-lt"/>
                <a:ea typeface="Calibri"/>
                <a:cs typeface="Times New Roman"/>
              </a:rPr>
              <a:t>99 €</a:t>
            </a:r>
            <a:endParaRPr lang="fr-FR" sz="1100" dirty="0" smtClean="0">
              <a:latin typeface="+mn-lt"/>
              <a:ea typeface="Calibri"/>
              <a:cs typeface="Times New Roman"/>
            </a:endParaRPr>
          </a:p>
          <a:p>
            <a:r>
              <a:rPr lang="fr-FR" sz="1100" b="1" dirty="0" smtClean="0">
                <a:latin typeface="+mn-lt"/>
                <a:ea typeface="Calibri"/>
                <a:cs typeface="Times New Roman"/>
              </a:rPr>
              <a:t>Prix de groupe : </a:t>
            </a:r>
            <a:r>
              <a:rPr lang="fr-FR" sz="1100" dirty="0" smtClean="0">
                <a:latin typeface="+mn-lt"/>
                <a:ea typeface="Calibri"/>
                <a:cs typeface="Times New Roman"/>
              </a:rPr>
              <a:t>nous contacter </a:t>
            </a:r>
          </a:p>
          <a:p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7524328" y="5517232"/>
            <a:ext cx="1152128" cy="0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2773472" y="5949280"/>
            <a:ext cx="3382704" cy="7537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b="1" dirty="0" smtClean="0">
                <a:solidFill>
                  <a:srgbClr val="003300"/>
                </a:solidFill>
                <a:ea typeface="Calibri"/>
                <a:cs typeface="Calibri,Bold"/>
              </a:rPr>
              <a:t>CONTACT :</a:t>
            </a:r>
          </a:p>
          <a:p>
            <a:pPr algn="just"/>
            <a:r>
              <a:rPr lang="fr-FR" sz="1100" b="1" dirty="0" smtClean="0">
                <a:ea typeface="Calibri"/>
                <a:cs typeface="Times New Roman"/>
              </a:rPr>
              <a:t>Tél :</a:t>
            </a:r>
            <a:r>
              <a:rPr lang="fr-FR" sz="1100" dirty="0" smtClean="0">
                <a:ea typeface="Calibri"/>
                <a:cs typeface="Times New Roman"/>
              </a:rPr>
              <a:t> +33 (0) 975 18 18 61</a:t>
            </a:r>
          </a:p>
          <a:p>
            <a:pPr algn="just"/>
            <a:r>
              <a:rPr lang="fr-FR" sz="1100" b="1" dirty="0" smtClean="0">
                <a:ea typeface="Calibri"/>
                <a:cs typeface="Times New Roman"/>
              </a:rPr>
              <a:t>E-mail : </a:t>
            </a:r>
            <a:r>
              <a:rPr lang="fr-FR" sz="1100" b="1" u="sng" dirty="0" smtClean="0">
                <a:solidFill>
                  <a:srgbClr val="FF0000"/>
                </a:solidFill>
                <a:ea typeface="Calibri"/>
                <a:cs typeface="Times New Roman"/>
                <a:hlinkClick r:id="rId4"/>
              </a:rPr>
              <a:t>info@tkltrading.com</a:t>
            </a:r>
            <a:endParaRPr lang="fr-FR" sz="1100" b="1" u="sng" dirty="0" smtClean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8624" y="1684210"/>
            <a:ext cx="108920" cy="150781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2662880" y="1406011"/>
            <a:ext cx="108920" cy="150781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5235667" y="1377445"/>
            <a:ext cx="108920" cy="150781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7415408" y="1475500"/>
            <a:ext cx="108920" cy="150781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Parenthèses 40"/>
          <p:cNvSpPr/>
          <p:nvPr/>
        </p:nvSpPr>
        <p:spPr>
          <a:xfrm>
            <a:off x="2771800" y="5877272"/>
            <a:ext cx="2088232" cy="795346"/>
          </a:xfrm>
          <a:prstGeom prst="bracketPair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23"/>
          <p:cNvCxnSpPr/>
          <p:nvPr/>
        </p:nvCxnSpPr>
        <p:spPr>
          <a:xfrm>
            <a:off x="395536" y="1844824"/>
            <a:ext cx="0" cy="432048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archemin vertical 30"/>
          <p:cNvSpPr/>
          <p:nvPr/>
        </p:nvSpPr>
        <p:spPr>
          <a:xfrm rot="19802794">
            <a:off x="6743634" y="1460562"/>
            <a:ext cx="2199296" cy="1880144"/>
          </a:xfrm>
          <a:prstGeom prst="verticalScroll">
            <a:avLst/>
          </a:prstGeom>
          <a:ln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rgbClr val="FF0000"/>
                </a:solidFill>
              </a:rPr>
              <a:t>BONUS </a:t>
            </a:r>
          </a:p>
          <a:p>
            <a:pPr algn="just"/>
            <a:endParaRPr lang="fr-FR" sz="1200" dirty="0" smtClean="0"/>
          </a:p>
          <a:p>
            <a:pPr algn="just"/>
            <a:r>
              <a:rPr lang="fr-FR" sz="1200" dirty="0" smtClean="0"/>
              <a:t>2 mois après votre inscription, la possibilité de souscrire au MASTER TKL en ne payant que la différence…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8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51520" y="548680"/>
          <a:ext cx="8568952" cy="576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57606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rgbClr val="003300"/>
                          </a:solidFill>
                          <a:latin typeface="+mn-lt"/>
                          <a:ea typeface="+mn-ea"/>
                          <a:cs typeface="+mn-cs"/>
                        </a:rPr>
                        <a:t>Techniques gagnantes en DT </a:t>
                      </a:r>
                    </a:p>
                    <a:p>
                      <a:endParaRPr lang="fr-FR" dirty="0" smtClean="0"/>
                    </a:p>
                    <a:p>
                      <a:pPr algn="just"/>
                      <a:r>
                        <a:rPr lang="fr-FR" sz="1300" dirty="0" smtClean="0"/>
                        <a:t>Sans conteste,</a:t>
                      </a:r>
                      <a:r>
                        <a:rPr lang="fr-FR" sz="1300" baseline="0" dirty="0" smtClean="0"/>
                        <a:t> le cours le plus complet et le plus efficace pour gagner en Day Trading.  Un manuel inédit de 850 slides très riche en cas concrets et en précieuses recommandations. </a:t>
                      </a:r>
                      <a:endParaRPr lang="fr-FR" sz="13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rgbClr val="003300"/>
                          </a:solidFill>
                        </a:rPr>
                        <a:t>Perfectionnement</a:t>
                      </a:r>
                      <a:r>
                        <a:rPr lang="fr-FR" sz="1800" b="1" baseline="0" dirty="0" smtClean="0">
                          <a:solidFill>
                            <a:srgbClr val="003300"/>
                          </a:solidFill>
                        </a:rPr>
                        <a:t> </a:t>
                      </a:r>
                      <a:endParaRPr lang="fr-FR" sz="1800" b="1" dirty="0" smtClean="0">
                        <a:solidFill>
                          <a:srgbClr val="003300"/>
                        </a:solidFill>
                      </a:endParaRPr>
                    </a:p>
                    <a:p>
                      <a:pPr algn="ctr"/>
                      <a:endParaRPr lang="fr-FR" sz="2000" b="1" dirty="0" smtClean="0">
                        <a:solidFill>
                          <a:srgbClr val="003300"/>
                        </a:solidFill>
                      </a:endParaRPr>
                    </a:p>
                    <a:p>
                      <a:pPr algn="just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Pour les traders qui souhaitent sérieusement progresser, les séances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de perfectionnement sont un RV incontournable.</a:t>
                      </a:r>
                    </a:p>
                    <a:p>
                      <a:pPr algn="just"/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Elles vous permettront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de maitriser plusieurs thèmes clés et de poser toutes vos questions en temps réel au 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Trophée d’Or de l’analyse Technique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rgbClr val="003300"/>
                          </a:solidFill>
                          <a:latin typeface="+mn-lt"/>
                          <a:ea typeface="+mn-ea"/>
                          <a:cs typeface="+mn-cs"/>
                        </a:rPr>
                        <a:t>TKL SILVER  </a:t>
                      </a:r>
                    </a:p>
                    <a:p>
                      <a:endParaRPr lang="fr-FR" dirty="0" smtClean="0"/>
                    </a:p>
                    <a:p>
                      <a:pPr algn="just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Un véritable 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MBA en Trading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d’un an durant lequel  l’accent sera mis sur l’acquisition de solides compétences pour opérer comme un véritable professionnel. </a:t>
                      </a:r>
                    </a:p>
                    <a:p>
                      <a:pPr algn="just"/>
                      <a:endParaRPr lang="fr-FR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Une expérience unique à ne pas manquer avec 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100% de nos étudiants satisfaits et pour cause !!! 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rgbClr val="003300"/>
                          </a:solidFill>
                        </a:rPr>
                        <a:t>Témoignages </a:t>
                      </a:r>
                    </a:p>
                    <a:p>
                      <a:endParaRPr lang="fr-FR" b="0" dirty="0" smtClean="0"/>
                    </a:p>
                    <a:p>
                      <a:pPr algn="just"/>
                      <a:r>
                        <a:rPr lang="fr-FR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Les témoignages de nos clients sont </a:t>
                      </a:r>
                      <a:r>
                        <a:rPr lang="fr-FR" sz="14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très positifs</a:t>
                      </a:r>
                      <a:r>
                        <a:rPr lang="fr-FR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et la </a:t>
                      </a:r>
                      <a:r>
                        <a:rPr lang="fr-FR" sz="14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satisfaction avoisine les</a:t>
                      </a:r>
                      <a:r>
                        <a:rPr lang="fr-FR" sz="14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r>
                        <a:rPr lang="fr-FR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algn="just"/>
                      <a:endParaRPr lang="fr-FR" sz="14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fr-FR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Nous vous invitons à découvrir le </a:t>
                      </a:r>
                      <a:r>
                        <a:rPr lang="fr-FR" sz="14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livre d’or</a:t>
                      </a:r>
                      <a:r>
                        <a:rPr lang="fr-FR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nos étudiants TKL SILVER en cliquant  le lien suivant </a:t>
                      </a: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fr-FR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537994"/>
            <a:ext cx="1872208" cy="62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5537994"/>
            <a:ext cx="1698328" cy="62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3872" y="5537994"/>
            <a:ext cx="1698328" cy="62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4112" y="5537994"/>
            <a:ext cx="1698328" cy="62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251520" y="116632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TKLTrading.com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fr-FR" sz="20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Former les Traders à l’excellence </a:t>
            </a:r>
            <a:endParaRPr lang="fr-FR" sz="2000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Image 12" descr="Salo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83768" y="3861048"/>
            <a:ext cx="2016224" cy="1512168"/>
          </a:xfrm>
          <a:prstGeom prst="rect">
            <a:avLst/>
          </a:prstGeom>
          <a:effectLst>
            <a:outerShdw blurRad="50800" sx="32000" sy="32000" algn="ctr" rotWithShape="0">
              <a:srgbClr val="000000"/>
            </a:outerShdw>
          </a:effectLst>
          <a:scene3d>
            <a:camera prst="orthographicFront"/>
            <a:lightRig rig="soft" dir="t"/>
          </a:scene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1" y="3861048"/>
            <a:ext cx="208823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332" y="3048347"/>
            <a:ext cx="1573396" cy="232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66700" dist="114300" dir="8520000" sx="97000" sy="97000" algn="ctr" rotWithShape="0">
              <a:srgbClr val="000000">
                <a:alpha val="52000"/>
              </a:srgbClr>
            </a:outerShdw>
          </a:effectLst>
        </p:spPr>
      </p:pic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79512" y="6309320"/>
          <a:ext cx="8712968" cy="144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144016">
                <a:tc>
                  <a:txBody>
                    <a:bodyPr/>
                    <a:lstStyle/>
                    <a:p>
                      <a:endParaRPr lang="fr-FR" sz="100" dirty="0"/>
                    </a:p>
                  </a:txBody>
                  <a:tcP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" name="Image 13" descr="florence photo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20272" y="3861048"/>
            <a:ext cx="1440160" cy="1586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Diapositive 1&quot;/&gt;&lt;property id=&quot;20307&quot; value=&quot;256&quot;/&gt;&lt;/object&gt;&lt;object type=&quot;3&quot; unique_id=&quot;10005&quot;&gt;&lt;property id=&quot;20148&quot; value=&quot;5&quot;/&gt;&lt;property id=&quot;20300&quot; value=&quot;Diapositive 2&quot;/&gt;&lt;property id=&quot;20307&quot; value=&quot;257&quot;/&gt;&lt;/object&gt;&lt;object type=&quot;3&quot; unique_id=&quot;10006&quot;&gt;&lt;property id=&quot;20148&quot; value=&quot;5&quot;/&gt;&lt;property id=&quot;20300&quot; value=&quot;Diapositive 3&quot;/&gt;&lt;property id=&quot;20307&quot; value=&quot;258&quot;/&gt;&lt;/object&gt;&lt;object type=&quot;3&quot; unique_id=&quot;10713&quot;&gt;&lt;property id=&quot;20148&quot; value=&quot;5&quot;/&gt;&lt;property id=&quot;20300&quot; value=&quot;Diapositive 4&quot;/&gt;&lt;property id=&quot;20307&quot; value=&quot;25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474</Words>
  <Application>Microsoft Office PowerPoint</Application>
  <PresentationFormat>Affichage à l'écran (4:3)</PresentationFormat>
  <Paragraphs>91</Paragraphs>
  <Slides>4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Hajaritto</dc:creator>
  <cp:lastModifiedBy>thami</cp:lastModifiedBy>
  <cp:revision>51</cp:revision>
  <dcterms:created xsi:type="dcterms:W3CDTF">2012-04-24T16:14:40Z</dcterms:created>
  <dcterms:modified xsi:type="dcterms:W3CDTF">2012-05-04T17:12:33Z</dcterms:modified>
</cp:coreProperties>
</file>